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60" r:id="rId3"/>
    <p:sldId id="262" r:id="rId4"/>
    <p:sldId id="257" r:id="rId5"/>
    <p:sldId id="263" r:id="rId6"/>
    <p:sldId id="261" r:id="rId7"/>
    <p:sldId id="264" r:id="rId8"/>
    <p:sldId id="265" r:id="rId9"/>
    <p:sldId id="267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2/12/2023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vb8Jg1PAL90?start=127&amp;feature=oembe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n-US" dirty="0"/>
              <a:t>The Cerebrum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 fontScale="92500" lnSpcReduction="10000"/>
          </a:bodyPr>
          <a:lstStyle/>
          <a:p>
            <a:r>
              <a:rPr lang="en-US" dirty="0"/>
              <a:t>GTHBY </a:t>
            </a:r>
          </a:p>
          <a:p>
            <a:r>
              <a:rPr lang="en-US" dirty="0"/>
              <a:t>Year 12 General Human Biology</a:t>
            </a:r>
            <a:endParaRPr lang="en-AU" dirty="0"/>
          </a:p>
          <a:p>
            <a:endParaRPr lang="en-A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4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3BBF1A-8A4F-1237-642D-609E716FB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0892" y="1851300"/>
            <a:ext cx="5870957" cy="328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D0161-7D82-5D30-1E63-135C465C4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C7E48-A50D-C387-A5C5-1E38B71C1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97DC55-C094-D9C8-8F4B-90BA3414B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79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7487-04E1-0410-7706-667C649AA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Online Media 3" title="Why Scientists Are Still Fascinated By Phineas Gage">
            <a:hlinkClick r:id="" action="ppaction://media"/>
            <a:extLst>
              <a:ext uri="{FF2B5EF4-FFF2-40B4-BE49-F238E27FC236}">
                <a16:creationId xmlns:a16="http://schemas.microsoft.com/office/drawing/2014/main" id="{DAC1B96B-0237-2029-7273-9E2AAADA59DA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91206" y="375444"/>
            <a:ext cx="10809587" cy="610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172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1BB29-B6B5-1AE9-3806-094652C27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753E4-9051-C788-31F8-6A1433A60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Name and label the lobes of the cerebrum (cerebral cortex) and specialised areas</a:t>
            </a:r>
          </a:p>
          <a:p>
            <a:r>
              <a:rPr lang="en-AU" sz="2400" dirty="0"/>
              <a:t>Summarise the function of each lobe and specialised area.</a:t>
            </a:r>
          </a:p>
          <a:p>
            <a:r>
              <a:rPr lang="en-AU" sz="2400" dirty="0"/>
              <a:t>Explain how Phineas Gage’s Case Study lead to improved understanding of brain function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84928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7A72B-223A-499F-3A79-4F37DB8A5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145A0-4BCF-074B-8E8E-459ADAA3F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208" y="2256293"/>
            <a:ext cx="11457992" cy="4004548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AU" sz="2400" dirty="0"/>
              <a:t>Responsible for coordination and integration of sensory information with actions…</a:t>
            </a:r>
          </a:p>
          <a:p>
            <a:pPr marL="457200" indent="-457200">
              <a:buAutoNum type="arabicPeriod"/>
            </a:pPr>
            <a:r>
              <a:rPr lang="en-AU" sz="2400" dirty="0"/>
              <a:t>Made up of motor and sensory neurons…</a:t>
            </a:r>
          </a:p>
          <a:p>
            <a:pPr marL="457200" indent="-457200">
              <a:buAutoNum type="arabicPeriod"/>
            </a:pPr>
            <a:r>
              <a:rPr lang="en-AU" sz="2400" dirty="0"/>
              <a:t>Responsible for breathing and sleep…</a:t>
            </a:r>
          </a:p>
          <a:p>
            <a:pPr marL="457200" indent="-457200">
              <a:buAutoNum type="arabicPeriod"/>
            </a:pPr>
            <a:r>
              <a:rPr lang="en-AU" sz="2400" dirty="0"/>
              <a:t>The largest part of the brain…</a:t>
            </a:r>
          </a:p>
          <a:p>
            <a:pPr marL="457200" indent="-457200">
              <a:buAutoNum type="arabicPeriod"/>
            </a:pPr>
            <a:r>
              <a:rPr lang="en-AU" sz="2400" dirty="0"/>
              <a:t>Responsible for coordination and balance…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2975687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5969E-A23E-6AA5-5023-24713AAC2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2A6FB-EF5D-E89C-21E9-610A23145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193" y="2312276"/>
            <a:ext cx="11597950" cy="4103504"/>
          </a:xfrm>
        </p:spPr>
        <p:txBody>
          <a:bodyPr>
            <a:normAutofit/>
          </a:bodyPr>
          <a:lstStyle/>
          <a:p>
            <a:r>
              <a:rPr lang="en-AU" sz="2400" dirty="0"/>
              <a:t>6. The two branches of the autonomic peripheral nervous system…</a:t>
            </a:r>
          </a:p>
          <a:p>
            <a:r>
              <a:rPr lang="en-AU" sz="2400" dirty="0"/>
              <a:t>7. Responsible for reflexes…</a:t>
            </a:r>
          </a:p>
          <a:p>
            <a:r>
              <a:rPr lang="en-AU" sz="2400" dirty="0"/>
              <a:t>8. Consists of the brain and spinal cord…</a:t>
            </a:r>
          </a:p>
          <a:p>
            <a:r>
              <a:rPr lang="en-AU" sz="2400" dirty="0"/>
              <a:t>9. The main function of the peripheral nervous system…</a:t>
            </a:r>
          </a:p>
          <a:p>
            <a:r>
              <a:rPr lang="en-AU" sz="2400" dirty="0"/>
              <a:t>10. Responsible for cognitive function, motor and sensory function, speech and memory…</a:t>
            </a:r>
          </a:p>
        </p:txBody>
      </p:sp>
    </p:spTree>
    <p:extLst>
      <p:ext uri="{BB962C8B-B14F-4D97-AF65-F5344CB8AC3E}">
        <p14:creationId xmlns:p14="http://schemas.microsoft.com/office/powerpoint/2010/main" val="3856416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Intentions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0140" y="2312276"/>
            <a:ext cx="9080672" cy="3651504"/>
          </a:xfrm>
        </p:spPr>
        <p:txBody>
          <a:bodyPr>
            <a:normAutofit fontScale="92500"/>
          </a:bodyPr>
          <a:lstStyle/>
          <a:p>
            <a:pPr lvl="0">
              <a:lnSpc>
                <a:spcPct val="115000"/>
              </a:lnSpc>
              <a:spcAft>
                <a:spcPts val="600"/>
              </a:spcAft>
              <a:tabLst>
                <a:tab pos="228600" algn="l"/>
              </a:tabLst>
            </a:pP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lobes</a:t>
            </a:r>
            <a:r>
              <a:rPr lang="en-AU" sz="2400" spc="-2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of</a:t>
            </a:r>
            <a:r>
              <a:rPr lang="en-AU" sz="2400" spc="-2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the</a:t>
            </a:r>
            <a:r>
              <a:rPr lang="en-AU" sz="2400" spc="-5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brain</a:t>
            </a:r>
            <a:r>
              <a:rPr lang="en-AU" sz="2400" spc="-1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–</a:t>
            </a:r>
            <a:r>
              <a:rPr lang="en-AU" sz="2400" spc="-15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frontal,</a:t>
            </a:r>
            <a:r>
              <a:rPr lang="en-AU" sz="2400" spc="-2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parietal,</a:t>
            </a:r>
            <a:r>
              <a:rPr lang="en-AU" sz="2400" spc="-15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temporal,</a:t>
            </a:r>
            <a:r>
              <a:rPr lang="en-AU" sz="2400" spc="-2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occipital</a:t>
            </a:r>
          </a:p>
          <a:p>
            <a:pPr lvl="0">
              <a:lnSpc>
                <a:spcPct val="115000"/>
              </a:lnSpc>
              <a:spcAft>
                <a:spcPts val="600"/>
              </a:spcAft>
              <a:tabLst>
                <a:tab pos="228600" algn="l"/>
              </a:tabLst>
            </a:pP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localisation of functions – Broca’s area, Wernicke’s area, pre-frontal cortex, primary motor</a:t>
            </a:r>
            <a:r>
              <a:rPr lang="en-AU" sz="2400" spc="-235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cortex,</a:t>
            </a:r>
            <a:r>
              <a:rPr lang="en-AU" sz="2400" spc="-5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primary sensory cortex,</a:t>
            </a:r>
            <a:r>
              <a:rPr lang="en-AU" sz="2400" spc="-5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primary auditory</a:t>
            </a:r>
            <a:r>
              <a:rPr lang="en-AU" sz="2400" spc="-1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cortex,</a:t>
            </a:r>
            <a:r>
              <a:rPr lang="en-AU" sz="2400" spc="-5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primary</a:t>
            </a:r>
            <a:r>
              <a:rPr lang="en-AU" sz="2400" spc="-1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visual</a:t>
            </a:r>
            <a:r>
              <a:rPr lang="en-AU" sz="2400" spc="-5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AU" sz="2400" dirty="0">
                <a:effectLst/>
                <a:latin typeface="+mj-lt"/>
                <a:ea typeface="Yu Mincho" panose="02020400000000000000" pitchFamily="18" charset="-128"/>
                <a:cs typeface="Times New Roman" panose="02020603050405020304" pitchFamily="18" charset="0"/>
              </a:rPr>
              <a:t>cortex </a:t>
            </a:r>
          </a:p>
          <a:p>
            <a:r>
              <a:rPr lang="en-AU" sz="24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Phineas Gage – case study illustrating localisation of lobe function</a:t>
            </a:r>
            <a:endParaRPr lang="en-AU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1BB29-B6B5-1AE9-3806-094652C27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753E4-9051-C788-31F8-6A1433A60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Name and label the lobes of the cerebrum (cerebral cortex) and specialised areas</a:t>
            </a:r>
          </a:p>
          <a:p>
            <a:r>
              <a:rPr lang="en-AU" sz="2400" dirty="0"/>
              <a:t>Summarise the function of each lobe and specialised area.</a:t>
            </a:r>
          </a:p>
          <a:p>
            <a:r>
              <a:rPr lang="en-AU" sz="2400" dirty="0"/>
              <a:t>Explain how Phineas Gage’s Case Study lead to improved understanding of brain function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4272415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94D5C-458E-AC58-F67B-06961B788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28314-B341-3BBF-54F9-96FE05099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849ECF-E4E4-6CC9-48D3-8F214DBFE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712" y="0"/>
            <a:ext cx="460857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897FB7-2B04-7E9A-E99E-C0C21B9AC2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39" b="52222"/>
          <a:stretch/>
        </p:blipFill>
        <p:spPr>
          <a:xfrm>
            <a:off x="493765" y="894220"/>
            <a:ext cx="11204465" cy="66924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FCAC21-548E-9820-E09E-C20E046660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53" t="-69" b="42451"/>
          <a:stretch/>
        </p:blipFill>
        <p:spPr>
          <a:xfrm>
            <a:off x="2142095" y="1002920"/>
            <a:ext cx="9418533" cy="379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85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7D0B11-EBB2-53F7-0F54-6285AF6B5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271804" cy="1639888"/>
          </a:xfrm>
        </p:spPr>
        <p:txBody>
          <a:bodyPr anchor="b">
            <a:normAutofit/>
          </a:bodyPr>
          <a:lstStyle/>
          <a:p>
            <a:r>
              <a:rPr lang="en-AU" dirty="0"/>
              <a:t>The cerebrum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4C78F-F812-7AAA-3966-26E3B6F7E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8" y="2312987"/>
            <a:ext cx="5809379" cy="4465499"/>
          </a:xfrm>
        </p:spPr>
        <p:txBody>
          <a:bodyPr>
            <a:normAutofit/>
          </a:bodyPr>
          <a:lstStyle/>
          <a:p>
            <a:r>
              <a:rPr lang="en-US" sz="2400" dirty="0"/>
              <a:t>The cerebrum is the largest and uppermost part of the brain and is also called the forebrain or cerebral cortex.</a:t>
            </a:r>
          </a:p>
          <a:p>
            <a:r>
              <a:rPr lang="en-US" sz="2400" dirty="0"/>
              <a:t>The cerebrum is made up of four lobes, each with different functions.</a:t>
            </a:r>
          </a:p>
          <a:p>
            <a:endParaRPr lang="en-AU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084046-9865-72AB-7B8C-118841891C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39329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C7CB1-98AC-CD6C-4387-E5FADAD3D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DAC00-8D5D-223A-DE7A-274E39D21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90E5C5-76B5-BB40-3957-C86CCC791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164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4C557-0FD5-76A1-97A8-9E2966307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F50A0-0992-F5FD-038E-0BFBD0E67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72FF1C-AE57-5391-F99A-081D62DB7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435" y="0"/>
            <a:ext cx="103100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1808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272</Words>
  <Application>Microsoft Office PowerPoint</Application>
  <PresentationFormat>Widescreen</PresentationFormat>
  <Paragraphs>30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Meiryo</vt:lpstr>
      <vt:lpstr>Corbel</vt:lpstr>
      <vt:lpstr>SketchLinesVTI</vt:lpstr>
      <vt:lpstr>The Cerebrum</vt:lpstr>
      <vt:lpstr>Review</vt:lpstr>
      <vt:lpstr>Review</vt:lpstr>
      <vt:lpstr>Learning Intentions</vt:lpstr>
      <vt:lpstr>Success criteria</vt:lpstr>
      <vt:lpstr>PowerPoint Presentation</vt:lpstr>
      <vt:lpstr>The cerebrum</vt:lpstr>
      <vt:lpstr>PowerPoint Presentation</vt:lpstr>
      <vt:lpstr>PowerPoint Presentation</vt:lpstr>
      <vt:lpstr>PowerPoint Presentation</vt:lpstr>
      <vt:lpstr>PowerPoint Presentation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Kristy</cp:lastModifiedBy>
  <cp:revision>8</cp:revision>
  <dcterms:created xsi:type="dcterms:W3CDTF">2023-02-01T11:31:06Z</dcterms:created>
  <dcterms:modified xsi:type="dcterms:W3CDTF">2023-02-12T12:13:51Z</dcterms:modified>
</cp:coreProperties>
</file>

<file path=docProps/thumbnail.jpeg>
</file>